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C5C8C8-93A2-4A87-8C57-345ED5DA76AB}" v="102" dt="2022-09-20T04:12:07.566"/>
    <p1510:client id="{B795C934-7C98-4CAD-8E2E-692A6E3B7F37}" v="44" dt="2022-09-20T00:31:49.7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6" d="100"/>
          <a:sy n="96" d="100"/>
        </p:scale>
        <p:origin x="1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50627728741265565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6642089230986939E-2"/>
          <c:y val="2.4383630107512985E-2"/>
          <c:w val="0.90045847117664235"/>
          <c:h val="0.612657589755272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anos  de luz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3"/>
                <c:pt idx="0">
                  <c:v>galaxias espirales</c:v>
                </c:pt>
                <c:pt idx="1">
                  <c:v>galaxias irregularea</c:v>
                </c:pt>
                <c:pt idx="2">
                  <c:v>galaxias elipticas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3.3</c:v>
                </c:pt>
                <c:pt idx="1">
                  <c:v>210</c:v>
                </c:pt>
                <c:pt idx="2">
                  <c:v>12.4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D4-449E-B059-8E5B60D7EA9D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3"/>
                <c:pt idx="0">
                  <c:v>galaxias espirales</c:v>
                </c:pt>
                <c:pt idx="1">
                  <c:v>galaxias irregularea</c:v>
                </c:pt>
                <c:pt idx="2">
                  <c:v>galaxias elipticas</c:v>
                </c:pt>
              </c:strCache>
            </c:strRef>
          </c:cat>
          <c:val>
            <c:numRef>
              <c:f>Hoja1!$C$2:$C$5</c:f>
            </c:numRef>
          </c:val>
          <c:extLst>
            <c:ext xmlns:c16="http://schemas.microsoft.com/office/drawing/2014/chart" uri="{C3380CC4-5D6E-409C-BE32-E72D297353CC}">
              <c16:uniqueId val="{00000001-08D4-449E-B059-8E5B60D7EA9D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3"/>
                <c:pt idx="0">
                  <c:v>galaxias espirales</c:v>
                </c:pt>
                <c:pt idx="1">
                  <c:v>galaxias irregularea</c:v>
                </c:pt>
                <c:pt idx="2">
                  <c:v>galaxias elipticas</c:v>
                </c:pt>
              </c:strCache>
            </c:strRef>
          </c:cat>
          <c:val>
            <c:numRef>
              <c:f>Hoja1!$D$2:$D$5</c:f>
            </c:numRef>
          </c:val>
          <c:extLst>
            <c:ext xmlns:c16="http://schemas.microsoft.com/office/drawing/2014/chart" uri="{C3380CC4-5D6E-409C-BE32-E72D297353CC}">
              <c16:uniqueId val="{00000002-08D4-449E-B059-8E5B60D7EA9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060510991"/>
        <c:axId val="2060509327"/>
      </c:barChart>
      <c:catAx>
        <c:axId val="206051099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0509327"/>
        <c:crosses val="autoZero"/>
        <c:auto val="1"/>
        <c:lblAlgn val="ctr"/>
        <c:lblOffset val="100"/>
        <c:noMultiLvlLbl val="0"/>
      </c:catAx>
      <c:valAx>
        <c:axId val="2060509327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05109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88C053-070A-4CE9-BB2B-88D168CB815C}" type="doc">
      <dgm:prSet loTypeId="urn:microsoft.com/office/officeart/2005/8/layout/cycle7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1F46CE6-1E50-44A2-880B-A3A0750CFACC}">
      <dgm:prSet phldrT="[Texto]"/>
      <dgm:spPr/>
      <dgm:t>
        <a:bodyPr/>
        <a:lstStyle/>
        <a:p>
          <a:r>
            <a:rPr lang="es-CR" dirty="0"/>
            <a:t>Galaxias </a:t>
          </a:r>
          <a:r>
            <a:rPr lang="es-CR" dirty="0" err="1"/>
            <a:t>lenticularea</a:t>
          </a:r>
          <a:endParaRPr lang="en-US" dirty="0"/>
        </a:p>
      </dgm:t>
    </dgm:pt>
    <dgm:pt modelId="{C8579470-0358-4603-AD51-D03D7DAE1093}" type="parTrans" cxnId="{00B78A95-D660-44AC-8A86-87B40BD46E41}">
      <dgm:prSet/>
      <dgm:spPr/>
      <dgm:t>
        <a:bodyPr/>
        <a:lstStyle/>
        <a:p>
          <a:endParaRPr lang="en-US"/>
        </a:p>
      </dgm:t>
    </dgm:pt>
    <dgm:pt modelId="{F6F4FD24-1883-449B-AC83-B6584C408214}" type="sibTrans" cxnId="{00B78A95-D660-44AC-8A86-87B40BD46E41}">
      <dgm:prSet/>
      <dgm:spPr/>
      <dgm:t>
        <a:bodyPr/>
        <a:lstStyle/>
        <a:p>
          <a:endParaRPr lang="en-US"/>
        </a:p>
      </dgm:t>
    </dgm:pt>
    <dgm:pt modelId="{9517F692-B938-4DDD-AFCF-488BBB68039A}">
      <dgm:prSet phldrT="[Texto]"/>
      <dgm:spPr/>
      <dgm:t>
        <a:bodyPr/>
        <a:lstStyle/>
        <a:p>
          <a:r>
            <a:rPr lang="es-CR" dirty="0"/>
            <a:t>Galaxias irregulares </a:t>
          </a:r>
          <a:endParaRPr lang="en-US" dirty="0"/>
        </a:p>
      </dgm:t>
    </dgm:pt>
    <dgm:pt modelId="{6518B749-68F9-4476-ABC8-7809F2DCBA7A}" type="parTrans" cxnId="{A36FCECB-1890-4FB0-B9E3-A0893A267F9D}">
      <dgm:prSet/>
      <dgm:spPr/>
      <dgm:t>
        <a:bodyPr/>
        <a:lstStyle/>
        <a:p>
          <a:endParaRPr lang="en-US"/>
        </a:p>
      </dgm:t>
    </dgm:pt>
    <dgm:pt modelId="{A4B35456-6388-4234-A3AC-83C1BDBF2C0A}" type="sibTrans" cxnId="{A36FCECB-1890-4FB0-B9E3-A0893A267F9D}">
      <dgm:prSet/>
      <dgm:spPr/>
      <dgm:t>
        <a:bodyPr/>
        <a:lstStyle/>
        <a:p>
          <a:endParaRPr lang="en-US"/>
        </a:p>
      </dgm:t>
    </dgm:pt>
    <dgm:pt modelId="{793C4585-4931-4056-A517-9F2960AB843D}">
      <dgm:prSet/>
      <dgm:spPr/>
      <dgm:t>
        <a:bodyPr/>
        <a:lstStyle/>
        <a:p>
          <a:r>
            <a:rPr lang="es-CR"/>
            <a:t>Galaxias espirales barradas</a:t>
          </a:r>
          <a:endParaRPr lang="en-US"/>
        </a:p>
      </dgm:t>
    </dgm:pt>
    <dgm:pt modelId="{B50AC2CE-0D76-47FD-BEC8-14E711F982C8}" type="parTrans" cxnId="{3CBA84EB-9095-4DF3-9DC7-D75D6ECBEC18}">
      <dgm:prSet/>
      <dgm:spPr/>
      <dgm:t>
        <a:bodyPr/>
        <a:lstStyle/>
        <a:p>
          <a:endParaRPr lang="en-US"/>
        </a:p>
      </dgm:t>
    </dgm:pt>
    <dgm:pt modelId="{23F7E9E9-EAD6-4DEE-BEB8-877E292240D7}" type="sibTrans" cxnId="{3CBA84EB-9095-4DF3-9DC7-D75D6ECBEC18}">
      <dgm:prSet/>
      <dgm:spPr/>
      <dgm:t>
        <a:bodyPr/>
        <a:lstStyle/>
        <a:p>
          <a:endParaRPr lang="en-US"/>
        </a:p>
      </dgm:t>
    </dgm:pt>
    <dgm:pt modelId="{6B44A46A-42A4-448F-8F25-CBE0A0933044}">
      <dgm:prSet/>
      <dgm:spPr/>
      <dgm:t>
        <a:bodyPr/>
        <a:lstStyle/>
        <a:p>
          <a:r>
            <a:rPr lang="es-CR"/>
            <a:t>Galaxias espirales intermedias</a:t>
          </a:r>
          <a:endParaRPr lang="en-US"/>
        </a:p>
      </dgm:t>
    </dgm:pt>
    <dgm:pt modelId="{ECA4AE10-54C1-4055-8AFD-DAF36CD9BBDC}" type="parTrans" cxnId="{9A6FB810-D4F3-4BE8-B2C9-0B1200EE7BC7}">
      <dgm:prSet/>
      <dgm:spPr/>
      <dgm:t>
        <a:bodyPr/>
        <a:lstStyle/>
        <a:p>
          <a:endParaRPr lang="en-US"/>
        </a:p>
      </dgm:t>
    </dgm:pt>
    <dgm:pt modelId="{5AA6AC62-811C-4FF1-8D50-C7DCE1ADD764}" type="sibTrans" cxnId="{9A6FB810-D4F3-4BE8-B2C9-0B1200EE7BC7}">
      <dgm:prSet/>
      <dgm:spPr/>
      <dgm:t>
        <a:bodyPr/>
        <a:lstStyle/>
        <a:p>
          <a:endParaRPr lang="en-US"/>
        </a:p>
      </dgm:t>
    </dgm:pt>
    <dgm:pt modelId="{DC7A2929-97C5-44A6-BABF-F22C645AABC1}">
      <dgm:prSet/>
      <dgm:spPr/>
      <dgm:t>
        <a:bodyPr/>
        <a:lstStyle/>
        <a:p>
          <a:r>
            <a:rPr lang="es-CR"/>
            <a:t>Galaxias elípticas</a:t>
          </a:r>
          <a:endParaRPr lang="en-US"/>
        </a:p>
      </dgm:t>
    </dgm:pt>
    <dgm:pt modelId="{C054C674-8B27-4B5A-A695-BFF76192A643}" type="parTrans" cxnId="{9451BBF5-DEF8-4F55-91F8-42072CB91EA7}">
      <dgm:prSet/>
      <dgm:spPr/>
      <dgm:t>
        <a:bodyPr/>
        <a:lstStyle/>
        <a:p>
          <a:endParaRPr lang="en-US"/>
        </a:p>
      </dgm:t>
    </dgm:pt>
    <dgm:pt modelId="{55DB3ED7-DAE6-4F16-ABD1-9FCC512E5CAD}" type="sibTrans" cxnId="{9451BBF5-DEF8-4F55-91F8-42072CB91EA7}">
      <dgm:prSet/>
      <dgm:spPr/>
      <dgm:t>
        <a:bodyPr/>
        <a:lstStyle/>
        <a:p>
          <a:endParaRPr lang="en-US"/>
        </a:p>
      </dgm:t>
    </dgm:pt>
    <dgm:pt modelId="{D00B18C7-F8A9-485F-99DA-0E70C4495BBD}" type="pres">
      <dgm:prSet presAssocID="{D788C053-070A-4CE9-BB2B-88D168CB815C}" presName="Name0" presStyleCnt="0">
        <dgm:presLayoutVars>
          <dgm:dir/>
          <dgm:resizeHandles val="exact"/>
        </dgm:presLayoutVars>
      </dgm:prSet>
      <dgm:spPr/>
    </dgm:pt>
    <dgm:pt modelId="{CAF48B02-EBFA-41D1-A0F9-6CF082D8976D}" type="pres">
      <dgm:prSet presAssocID="{6B44A46A-42A4-448F-8F25-CBE0A0933044}" presName="node" presStyleLbl="node1" presStyleIdx="0" presStyleCnt="5">
        <dgm:presLayoutVars>
          <dgm:bulletEnabled val="1"/>
        </dgm:presLayoutVars>
      </dgm:prSet>
      <dgm:spPr/>
    </dgm:pt>
    <dgm:pt modelId="{32EAA272-8EB7-4008-8321-23A59290C7B5}" type="pres">
      <dgm:prSet presAssocID="{5AA6AC62-811C-4FF1-8D50-C7DCE1ADD764}" presName="sibTrans" presStyleLbl="sibTrans2D1" presStyleIdx="0" presStyleCnt="5"/>
      <dgm:spPr/>
    </dgm:pt>
    <dgm:pt modelId="{41DB6A22-012B-416D-A419-5D8CB88154D3}" type="pres">
      <dgm:prSet presAssocID="{5AA6AC62-811C-4FF1-8D50-C7DCE1ADD764}" presName="connectorText" presStyleLbl="sibTrans2D1" presStyleIdx="0" presStyleCnt="5"/>
      <dgm:spPr/>
    </dgm:pt>
    <dgm:pt modelId="{33F91F1A-56A1-4F9F-BDA8-621B38F49A4B}" type="pres">
      <dgm:prSet presAssocID="{793C4585-4931-4056-A517-9F2960AB843D}" presName="node" presStyleLbl="node1" presStyleIdx="1" presStyleCnt="5">
        <dgm:presLayoutVars>
          <dgm:bulletEnabled val="1"/>
        </dgm:presLayoutVars>
      </dgm:prSet>
      <dgm:spPr/>
    </dgm:pt>
    <dgm:pt modelId="{CA93A105-E0F5-4799-8FE2-5E75456A3746}" type="pres">
      <dgm:prSet presAssocID="{23F7E9E9-EAD6-4DEE-BEB8-877E292240D7}" presName="sibTrans" presStyleLbl="sibTrans2D1" presStyleIdx="1" presStyleCnt="5"/>
      <dgm:spPr/>
    </dgm:pt>
    <dgm:pt modelId="{1728F223-54E2-4566-B346-08D674508BAF}" type="pres">
      <dgm:prSet presAssocID="{23F7E9E9-EAD6-4DEE-BEB8-877E292240D7}" presName="connectorText" presStyleLbl="sibTrans2D1" presStyleIdx="1" presStyleCnt="5"/>
      <dgm:spPr/>
    </dgm:pt>
    <dgm:pt modelId="{CABAFE39-4E4D-48B4-A90E-4F581A577D08}" type="pres">
      <dgm:prSet presAssocID="{01F46CE6-1E50-44A2-880B-A3A0750CFACC}" presName="node" presStyleLbl="node1" presStyleIdx="2" presStyleCnt="5">
        <dgm:presLayoutVars>
          <dgm:bulletEnabled val="1"/>
        </dgm:presLayoutVars>
      </dgm:prSet>
      <dgm:spPr/>
    </dgm:pt>
    <dgm:pt modelId="{F56FDEE7-A58B-4DF8-9E7F-5AC879FD5AD7}" type="pres">
      <dgm:prSet presAssocID="{F6F4FD24-1883-449B-AC83-B6584C408214}" presName="sibTrans" presStyleLbl="sibTrans2D1" presStyleIdx="2" presStyleCnt="5"/>
      <dgm:spPr/>
    </dgm:pt>
    <dgm:pt modelId="{12769D7F-BF90-4465-A94A-1AD380B5C290}" type="pres">
      <dgm:prSet presAssocID="{F6F4FD24-1883-449B-AC83-B6584C408214}" presName="connectorText" presStyleLbl="sibTrans2D1" presStyleIdx="2" presStyleCnt="5"/>
      <dgm:spPr/>
    </dgm:pt>
    <dgm:pt modelId="{F2ED6924-E30D-4742-AFFD-7A43E74D0DE0}" type="pres">
      <dgm:prSet presAssocID="{DC7A2929-97C5-44A6-BABF-F22C645AABC1}" presName="node" presStyleLbl="node1" presStyleIdx="3" presStyleCnt="5">
        <dgm:presLayoutVars>
          <dgm:bulletEnabled val="1"/>
        </dgm:presLayoutVars>
      </dgm:prSet>
      <dgm:spPr/>
    </dgm:pt>
    <dgm:pt modelId="{046474A4-D889-4E4F-BA56-53D59AB940EC}" type="pres">
      <dgm:prSet presAssocID="{55DB3ED7-DAE6-4F16-ABD1-9FCC512E5CAD}" presName="sibTrans" presStyleLbl="sibTrans2D1" presStyleIdx="3" presStyleCnt="5"/>
      <dgm:spPr/>
    </dgm:pt>
    <dgm:pt modelId="{215011D4-822E-4278-8C62-72C54AB7084E}" type="pres">
      <dgm:prSet presAssocID="{55DB3ED7-DAE6-4F16-ABD1-9FCC512E5CAD}" presName="connectorText" presStyleLbl="sibTrans2D1" presStyleIdx="3" presStyleCnt="5"/>
      <dgm:spPr/>
    </dgm:pt>
    <dgm:pt modelId="{4BA37B45-B00B-490A-BEB8-A81843EC4C42}" type="pres">
      <dgm:prSet presAssocID="{9517F692-B938-4DDD-AFCF-488BBB68039A}" presName="node" presStyleLbl="node1" presStyleIdx="4" presStyleCnt="5">
        <dgm:presLayoutVars>
          <dgm:bulletEnabled val="1"/>
        </dgm:presLayoutVars>
      </dgm:prSet>
      <dgm:spPr/>
    </dgm:pt>
    <dgm:pt modelId="{F70E7DFA-DC73-44F1-B32E-3F2D714FD543}" type="pres">
      <dgm:prSet presAssocID="{A4B35456-6388-4234-A3AC-83C1BDBF2C0A}" presName="sibTrans" presStyleLbl="sibTrans2D1" presStyleIdx="4" presStyleCnt="5"/>
      <dgm:spPr/>
    </dgm:pt>
    <dgm:pt modelId="{5979EAC2-38F1-44A0-9B22-54BC4207C2D9}" type="pres">
      <dgm:prSet presAssocID="{A4B35456-6388-4234-A3AC-83C1BDBF2C0A}" presName="connectorText" presStyleLbl="sibTrans2D1" presStyleIdx="4" presStyleCnt="5"/>
      <dgm:spPr/>
    </dgm:pt>
  </dgm:ptLst>
  <dgm:cxnLst>
    <dgm:cxn modelId="{9A6FB810-D4F3-4BE8-B2C9-0B1200EE7BC7}" srcId="{D788C053-070A-4CE9-BB2B-88D168CB815C}" destId="{6B44A46A-42A4-448F-8F25-CBE0A0933044}" srcOrd="0" destOrd="0" parTransId="{ECA4AE10-54C1-4055-8AFD-DAF36CD9BBDC}" sibTransId="{5AA6AC62-811C-4FF1-8D50-C7DCE1ADD764}"/>
    <dgm:cxn modelId="{5DDC3638-D56A-48FA-A9FA-A3C166BC41E5}" type="presOf" srcId="{55DB3ED7-DAE6-4F16-ABD1-9FCC512E5CAD}" destId="{215011D4-822E-4278-8C62-72C54AB7084E}" srcOrd="1" destOrd="0" presId="urn:microsoft.com/office/officeart/2005/8/layout/cycle7"/>
    <dgm:cxn modelId="{1AF50B3C-C9B3-4904-BCC2-0200494BA307}" type="presOf" srcId="{A4B35456-6388-4234-A3AC-83C1BDBF2C0A}" destId="{F70E7DFA-DC73-44F1-B32E-3F2D714FD543}" srcOrd="0" destOrd="0" presId="urn:microsoft.com/office/officeart/2005/8/layout/cycle7"/>
    <dgm:cxn modelId="{BCA4B779-1D38-4408-B914-C9AC32361078}" type="presOf" srcId="{23F7E9E9-EAD6-4DEE-BEB8-877E292240D7}" destId="{CA93A105-E0F5-4799-8FE2-5E75456A3746}" srcOrd="0" destOrd="0" presId="urn:microsoft.com/office/officeart/2005/8/layout/cycle7"/>
    <dgm:cxn modelId="{373DD882-494F-41B2-8631-2C6D6E4FF7B1}" type="presOf" srcId="{5AA6AC62-811C-4FF1-8D50-C7DCE1ADD764}" destId="{32EAA272-8EB7-4008-8321-23A59290C7B5}" srcOrd="0" destOrd="0" presId="urn:microsoft.com/office/officeart/2005/8/layout/cycle7"/>
    <dgm:cxn modelId="{B901B48F-DB08-4FC9-9861-14A089829F35}" type="presOf" srcId="{9517F692-B938-4DDD-AFCF-488BBB68039A}" destId="{4BA37B45-B00B-490A-BEB8-A81843EC4C42}" srcOrd="0" destOrd="0" presId="urn:microsoft.com/office/officeart/2005/8/layout/cycle7"/>
    <dgm:cxn modelId="{00B78A95-D660-44AC-8A86-87B40BD46E41}" srcId="{D788C053-070A-4CE9-BB2B-88D168CB815C}" destId="{01F46CE6-1E50-44A2-880B-A3A0750CFACC}" srcOrd="2" destOrd="0" parTransId="{C8579470-0358-4603-AD51-D03D7DAE1093}" sibTransId="{F6F4FD24-1883-449B-AC83-B6584C408214}"/>
    <dgm:cxn modelId="{E1D13E9B-D29E-4972-A55F-885728F07584}" type="presOf" srcId="{6B44A46A-42A4-448F-8F25-CBE0A0933044}" destId="{CAF48B02-EBFA-41D1-A0F9-6CF082D8976D}" srcOrd="0" destOrd="0" presId="urn:microsoft.com/office/officeart/2005/8/layout/cycle7"/>
    <dgm:cxn modelId="{582522AC-8CBA-4660-8407-BFE8AC030210}" type="presOf" srcId="{793C4585-4931-4056-A517-9F2960AB843D}" destId="{33F91F1A-56A1-4F9F-BDA8-621B38F49A4B}" srcOrd="0" destOrd="0" presId="urn:microsoft.com/office/officeart/2005/8/layout/cycle7"/>
    <dgm:cxn modelId="{74A3B3AF-1A5A-4262-AAAC-EC7DA8287770}" type="presOf" srcId="{F6F4FD24-1883-449B-AC83-B6584C408214}" destId="{12769D7F-BF90-4465-A94A-1AD380B5C290}" srcOrd="1" destOrd="0" presId="urn:microsoft.com/office/officeart/2005/8/layout/cycle7"/>
    <dgm:cxn modelId="{C72D69BB-613E-4DBD-A33D-0627B3C55F11}" type="presOf" srcId="{55DB3ED7-DAE6-4F16-ABD1-9FCC512E5CAD}" destId="{046474A4-D889-4E4F-BA56-53D59AB940EC}" srcOrd="0" destOrd="0" presId="urn:microsoft.com/office/officeart/2005/8/layout/cycle7"/>
    <dgm:cxn modelId="{D7251BC8-19DD-4A5A-802E-C93EE067BEDD}" type="presOf" srcId="{F6F4FD24-1883-449B-AC83-B6584C408214}" destId="{F56FDEE7-A58B-4DF8-9E7F-5AC879FD5AD7}" srcOrd="0" destOrd="0" presId="urn:microsoft.com/office/officeart/2005/8/layout/cycle7"/>
    <dgm:cxn modelId="{19D237C8-00F7-49E8-803C-13AE8276BF2F}" type="presOf" srcId="{01F46CE6-1E50-44A2-880B-A3A0750CFACC}" destId="{CABAFE39-4E4D-48B4-A90E-4F581A577D08}" srcOrd="0" destOrd="0" presId="urn:microsoft.com/office/officeart/2005/8/layout/cycle7"/>
    <dgm:cxn modelId="{A36FCECB-1890-4FB0-B9E3-A0893A267F9D}" srcId="{D788C053-070A-4CE9-BB2B-88D168CB815C}" destId="{9517F692-B938-4DDD-AFCF-488BBB68039A}" srcOrd="4" destOrd="0" parTransId="{6518B749-68F9-4476-ABC8-7809F2DCBA7A}" sibTransId="{A4B35456-6388-4234-A3AC-83C1BDBF2C0A}"/>
    <dgm:cxn modelId="{055506D5-8F45-4B29-811D-672F219049BB}" type="presOf" srcId="{23F7E9E9-EAD6-4DEE-BEB8-877E292240D7}" destId="{1728F223-54E2-4566-B346-08D674508BAF}" srcOrd="1" destOrd="0" presId="urn:microsoft.com/office/officeart/2005/8/layout/cycle7"/>
    <dgm:cxn modelId="{F5DC2ADF-5793-4B2B-8DB1-40F4757BB603}" type="presOf" srcId="{DC7A2929-97C5-44A6-BABF-F22C645AABC1}" destId="{F2ED6924-E30D-4742-AFFD-7A43E74D0DE0}" srcOrd="0" destOrd="0" presId="urn:microsoft.com/office/officeart/2005/8/layout/cycle7"/>
    <dgm:cxn modelId="{28E03CE5-FD9B-4963-B4DC-EDAC7294A6D2}" type="presOf" srcId="{A4B35456-6388-4234-A3AC-83C1BDBF2C0A}" destId="{5979EAC2-38F1-44A0-9B22-54BC4207C2D9}" srcOrd="1" destOrd="0" presId="urn:microsoft.com/office/officeart/2005/8/layout/cycle7"/>
    <dgm:cxn modelId="{A86535E8-193A-45AE-AAA4-6F4329626EA5}" type="presOf" srcId="{D788C053-070A-4CE9-BB2B-88D168CB815C}" destId="{D00B18C7-F8A9-485F-99DA-0E70C4495BBD}" srcOrd="0" destOrd="0" presId="urn:microsoft.com/office/officeart/2005/8/layout/cycle7"/>
    <dgm:cxn modelId="{3CBA84EB-9095-4DF3-9DC7-D75D6ECBEC18}" srcId="{D788C053-070A-4CE9-BB2B-88D168CB815C}" destId="{793C4585-4931-4056-A517-9F2960AB843D}" srcOrd="1" destOrd="0" parTransId="{B50AC2CE-0D76-47FD-BEC8-14E711F982C8}" sibTransId="{23F7E9E9-EAD6-4DEE-BEB8-877E292240D7}"/>
    <dgm:cxn modelId="{9451BBF5-DEF8-4F55-91F8-42072CB91EA7}" srcId="{D788C053-070A-4CE9-BB2B-88D168CB815C}" destId="{DC7A2929-97C5-44A6-BABF-F22C645AABC1}" srcOrd="3" destOrd="0" parTransId="{C054C674-8B27-4B5A-A695-BFF76192A643}" sibTransId="{55DB3ED7-DAE6-4F16-ABD1-9FCC512E5CAD}"/>
    <dgm:cxn modelId="{153F21FA-9CE3-43FB-8AF8-A4CC50FAABB0}" type="presOf" srcId="{5AA6AC62-811C-4FF1-8D50-C7DCE1ADD764}" destId="{41DB6A22-012B-416D-A419-5D8CB88154D3}" srcOrd="1" destOrd="0" presId="urn:microsoft.com/office/officeart/2005/8/layout/cycle7"/>
    <dgm:cxn modelId="{854B1F88-1ABD-4A3E-B0B2-639CA6AE7A2B}" type="presParOf" srcId="{D00B18C7-F8A9-485F-99DA-0E70C4495BBD}" destId="{CAF48B02-EBFA-41D1-A0F9-6CF082D8976D}" srcOrd="0" destOrd="0" presId="urn:microsoft.com/office/officeart/2005/8/layout/cycle7"/>
    <dgm:cxn modelId="{EF7DB85F-0D94-4F64-96CE-222F75575340}" type="presParOf" srcId="{D00B18C7-F8A9-485F-99DA-0E70C4495BBD}" destId="{32EAA272-8EB7-4008-8321-23A59290C7B5}" srcOrd="1" destOrd="0" presId="urn:microsoft.com/office/officeart/2005/8/layout/cycle7"/>
    <dgm:cxn modelId="{E61D7C48-F843-4079-BCBF-8D26EDF5A821}" type="presParOf" srcId="{32EAA272-8EB7-4008-8321-23A59290C7B5}" destId="{41DB6A22-012B-416D-A419-5D8CB88154D3}" srcOrd="0" destOrd="0" presId="urn:microsoft.com/office/officeart/2005/8/layout/cycle7"/>
    <dgm:cxn modelId="{AA0A4117-EB37-4C26-A210-4BA92522D5E1}" type="presParOf" srcId="{D00B18C7-F8A9-485F-99DA-0E70C4495BBD}" destId="{33F91F1A-56A1-4F9F-BDA8-621B38F49A4B}" srcOrd="2" destOrd="0" presId="urn:microsoft.com/office/officeart/2005/8/layout/cycle7"/>
    <dgm:cxn modelId="{1ACAFB36-30CB-4B3E-A039-8998EBAC1888}" type="presParOf" srcId="{D00B18C7-F8A9-485F-99DA-0E70C4495BBD}" destId="{CA93A105-E0F5-4799-8FE2-5E75456A3746}" srcOrd="3" destOrd="0" presId="urn:microsoft.com/office/officeart/2005/8/layout/cycle7"/>
    <dgm:cxn modelId="{1FB554F0-1B2D-4519-8D66-0DE3A1B4DDB1}" type="presParOf" srcId="{CA93A105-E0F5-4799-8FE2-5E75456A3746}" destId="{1728F223-54E2-4566-B346-08D674508BAF}" srcOrd="0" destOrd="0" presId="urn:microsoft.com/office/officeart/2005/8/layout/cycle7"/>
    <dgm:cxn modelId="{1DCD63A9-EDCF-4B3E-B05B-A3CA08A5DA30}" type="presParOf" srcId="{D00B18C7-F8A9-485F-99DA-0E70C4495BBD}" destId="{CABAFE39-4E4D-48B4-A90E-4F581A577D08}" srcOrd="4" destOrd="0" presId="urn:microsoft.com/office/officeart/2005/8/layout/cycle7"/>
    <dgm:cxn modelId="{33E7CCC9-D105-4A05-B783-B30576233CAA}" type="presParOf" srcId="{D00B18C7-F8A9-485F-99DA-0E70C4495BBD}" destId="{F56FDEE7-A58B-4DF8-9E7F-5AC879FD5AD7}" srcOrd="5" destOrd="0" presId="urn:microsoft.com/office/officeart/2005/8/layout/cycle7"/>
    <dgm:cxn modelId="{7F6F0B92-20A5-438C-920B-6CC666A56520}" type="presParOf" srcId="{F56FDEE7-A58B-4DF8-9E7F-5AC879FD5AD7}" destId="{12769D7F-BF90-4465-A94A-1AD380B5C290}" srcOrd="0" destOrd="0" presId="urn:microsoft.com/office/officeart/2005/8/layout/cycle7"/>
    <dgm:cxn modelId="{BCE364B3-374B-4152-8BCF-023114207587}" type="presParOf" srcId="{D00B18C7-F8A9-485F-99DA-0E70C4495BBD}" destId="{F2ED6924-E30D-4742-AFFD-7A43E74D0DE0}" srcOrd="6" destOrd="0" presId="urn:microsoft.com/office/officeart/2005/8/layout/cycle7"/>
    <dgm:cxn modelId="{B198CD23-A643-48E8-84FA-DC5BE367C45E}" type="presParOf" srcId="{D00B18C7-F8A9-485F-99DA-0E70C4495BBD}" destId="{046474A4-D889-4E4F-BA56-53D59AB940EC}" srcOrd="7" destOrd="0" presId="urn:microsoft.com/office/officeart/2005/8/layout/cycle7"/>
    <dgm:cxn modelId="{4F8CDBBA-58F4-42E5-9F2E-155678C4A875}" type="presParOf" srcId="{046474A4-D889-4E4F-BA56-53D59AB940EC}" destId="{215011D4-822E-4278-8C62-72C54AB7084E}" srcOrd="0" destOrd="0" presId="urn:microsoft.com/office/officeart/2005/8/layout/cycle7"/>
    <dgm:cxn modelId="{3BC19E7F-94AA-4496-8B9A-CC6B9E258B1B}" type="presParOf" srcId="{D00B18C7-F8A9-485F-99DA-0E70C4495BBD}" destId="{4BA37B45-B00B-490A-BEB8-A81843EC4C42}" srcOrd="8" destOrd="0" presId="urn:microsoft.com/office/officeart/2005/8/layout/cycle7"/>
    <dgm:cxn modelId="{0D8EBF17-702A-4930-B427-F5DD4AA782D8}" type="presParOf" srcId="{D00B18C7-F8A9-485F-99DA-0E70C4495BBD}" destId="{F70E7DFA-DC73-44F1-B32E-3F2D714FD543}" srcOrd="9" destOrd="0" presId="urn:microsoft.com/office/officeart/2005/8/layout/cycle7"/>
    <dgm:cxn modelId="{683B2573-2FA7-4B40-A560-9AEF9CD3DAC1}" type="presParOf" srcId="{F70E7DFA-DC73-44F1-B32E-3F2D714FD543}" destId="{5979EAC2-38F1-44A0-9B22-54BC4207C2D9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F48B02-EBFA-41D1-A0F9-6CF082D8976D}">
      <dsp:nvSpPr>
        <dsp:cNvPr id="0" name=""/>
        <dsp:cNvSpPr/>
      </dsp:nvSpPr>
      <dsp:spPr>
        <a:xfrm>
          <a:off x="3673375" y="1269"/>
          <a:ext cx="1187648" cy="59382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100" kern="1200"/>
            <a:t>Galaxias espirales intermedias</a:t>
          </a:r>
          <a:endParaRPr lang="en-US" sz="1100" kern="1200"/>
        </a:p>
      </dsp:txBody>
      <dsp:txXfrm>
        <a:off x="3690768" y="18662"/>
        <a:ext cx="1152862" cy="559038"/>
      </dsp:txXfrm>
    </dsp:sp>
    <dsp:sp modelId="{32EAA272-8EB7-4008-8321-23A59290C7B5}">
      <dsp:nvSpPr>
        <dsp:cNvPr id="0" name=""/>
        <dsp:cNvSpPr/>
      </dsp:nvSpPr>
      <dsp:spPr>
        <a:xfrm rot="2160000">
          <a:off x="4751102" y="770720"/>
          <a:ext cx="619048" cy="207838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4813453" y="812288"/>
        <a:ext cx="494346" cy="124702"/>
      </dsp:txXfrm>
    </dsp:sp>
    <dsp:sp modelId="{33F91F1A-56A1-4F9F-BDA8-621B38F49A4B}">
      <dsp:nvSpPr>
        <dsp:cNvPr id="0" name=""/>
        <dsp:cNvSpPr/>
      </dsp:nvSpPr>
      <dsp:spPr>
        <a:xfrm>
          <a:off x="5260228" y="1154186"/>
          <a:ext cx="1187648" cy="59382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100" kern="1200"/>
            <a:t>Galaxias espirales barradas</a:t>
          </a:r>
          <a:endParaRPr lang="en-US" sz="1100" kern="1200"/>
        </a:p>
      </dsp:txBody>
      <dsp:txXfrm>
        <a:off x="5277621" y="1171579"/>
        <a:ext cx="1152862" cy="559038"/>
      </dsp:txXfrm>
    </dsp:sp>
    <dsp:sp modelId="{CA93A105-E0F5-4799-8FE2-5E75456A3746}">
      <dsp:nvSpPr>
        <dsp:cNvPr id="0" name=""/>
        <dsp:cNvSpPr/>
      </dsp:nvSpPr>
      <dsp:spPr>
        <a:xfrm rot="6480000">
          <a:off x="5241467" y="2279907"/>
          <a:ext cx="619048" cy="207838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5303818" y="2321475"/>
        <a:ext cx="494346" cy="124702"/>
      </dsp:txXfrm>
    </dsp:sp>
    <dsp:sp modelId="{CABAFE39-4E4D-48B4-A90E-4F581A577D08}">
      <dsp:nvSpPr>
        <dsp:cNvPr id="0" name=""/>
        <dsp:cNvSpPr/>
      </dsp:nvSpPr>
      <dsp:spPr>
        <a:xfrm>
          <a:off x="4654105" y="3019643"/>
          <a:ext cx="1187648" cy="59382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100" kern="1200" dirty="0"/>
            <a:t>Galaxias </a:t>
          </a:r>
          <a:r>
            <a:rPr lang="es-CR" sz="1100" kern="1200" dirty="0" err="1"/>
            <a:t>lenticularea</a:t>
          </a:r>
          <a:endParaRPr lang="en-US" sz="1100" kern="1200" dirty="0"/>
        </a:p>
      </dsp:txBody>
      <dsp:txXfrm>
        <a:off x="4671498" y="3037036"/>
        <a:ext cx="1152862" cy="559038"/>
      </dsp:txXfrm>
    </dsp:sp>
    <dsp:sp modelId="{F56FDEE7-A58B-4DF8-9E7F-5AC879FD5AD7}">
      <dsp:nvSpPr>
        <dsp:cNvPr id="0" name=""/>
        <dsp:cNvSpPr/>
      </dsp:nvSpPr>
      <dsp:spPr>
        <a:xfrm rot="10800000">
          <a:off x="3957675" y="3212636"/>
          <a:ext cx="619048" cy="207838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4020026" y="3254204"/>
        <a:ext cx="494346" cy="124702"/>
      </dsp:txXfrm>
    </dsp:sp>
    <dsp:sp modelId="{F2ED6924-E30D-4742-AFFD-7A43E74D0DE0}">
      <dsp:nvSpPr>
        <dsp:cNvPr id="0" name=""/>
        <dsp:cNvSpPr/>
      </dsp:nvSpPr>
      <dsp:spPr>
        <a:xfrm>
          <a:off x="2692646" y="3019643"/>
          <a:ext cx="1187648" cy="59382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100" kern="1200"/>
            <a:t>Galaxias elípticas</a:t>
          </a:r>
          <a:endParaRPr lang="en-US" sz="1100" kern="1200"/>
        </a:p>
      </dsp:txBody>
      <dsp:txXfrm>
        <a:off x="2710039" y="3037036"/>
        <a:ext cx="1152862" cy="559038"/>
      </dsp:txXfrm>
    </dsp:sp>
    <dsp:sp modelId="{046474A4-D889-4E4F-BA56-53D59AB940EC}">
      <dsp:nvSpPr>
        <dsp:cNvPr id="0" name=""/>
        <dsp:cNvSpPr/>
      </dsp:nvSpPr>
      <dsp:spPr>
        <a:xfrm rot="15120000">
          <a:off x="2673884" y="2279907"/>
          <a:ext cx="619048" cy="207838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2736235" y="2321475"/>
        <a:ext cx="494346" cy="124702"/>
      </dsp:txXfrm>
    </dsp:sp>
    <dsp:sp modelId="{4BA37B45-B00B-490A-BEB8-A81843EC4C42}">
      <dsp:nvSpPr>
        <dsp:cNvPr id="0" name=""/>
        <dsp:cNvSpPr/>
      </dsp:nvSpPr>
      <dsp:spPr>
        <a:xfrm>
          <a:off x="2086522" y="1154186"/>
          <a:ext cx="1187648" cy="59382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100" kern="1200" dirty="0"/>
            <a:t>Galaxias irregulares </a:t>
          </a:r>
          <a:endParaRPr lang="en-US" sz="1100" kern="1200" dirty="0"/>
        </a:p>
      </dsp:txBody>
      <dsp:txXfrm>
        <a:off x="2103915" y="1171579"/>
        <a:ext cx="1152862" cy="559038"/>
      </dsp:txXfrm>
    </dsp:sp>
    <dsp:sp modelId="{F70E7DFA-DC73-44F1-B32E-3F2D714FD543}">
      <dsp:nvSpPr>
        <dsp:cNvPr id="0" name=""/>
        <dsp:cNvSpPr/>
      </dsp:nvSpPr>
      <dsp:spPr>
        <a:xfrm rot="19440000">
          <a:off x="3164249" y="770720"/>
          <a:ext cx="619048" cy="207838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226600" y="812288"/>
        <a:ext cx="494346" cy="124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4FE98-188E-4D10-90F0-B1F8BBC080F8}" type="datetimeFigureOut">
              <a:rPr lang="es-CR" smtClean="0"/>
              <a:t>19/9/2022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05E59-7C22-4C29-9311-7B39DD5C480E}" type="slidenum">
              <a:rPr lang="es-CR" smtClean="0"/>
              <a:t>‹Nº›</a:t>
            </a:fld>
            <a:endParaRPr lang="es-CR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500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4FE98-188E-4D10-90F0-B1F8BBC080F8}" type="datetimeFigureOut">
              <a:rPr lang="es-CR" smtClean="0"/>
              <a:t>19/9/2022</a:t>
            </a:fld>
            <a:endParaRPr lang="es-C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05E59-7C22-4C29-9311-7B39DD5C480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641807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4FE98-188E-4D10-90F0-B1F8BBC080F8}" type="datetimeFigureOut">
              <a:rPr lang="es-CR" smtClean="0"/>
              <a:t>19/9/2022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05E59-7C22-4C29-9311-7B39DD5C480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607873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4FE98-188E-4D10-90F0-B1F8BBC080F8}" type="datetimeFigureOut">
              <a:rPr lang="es-CR" smtClean="0"/>
              <a:t>19/9/2022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05E59-7C22-4C29-9311-7B39DD5C480E}" type="slidenum">
              <a:rPr lang="es-CR" smtClean="0"/>
              <a:t>‹Nº›</a:t>
            </a:fld>
            <a:endParaRPr lang="es-CR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350651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4FE98-188E-4D10-90F0-B1F8BBC080F8}" type="datetimeFigureOut">
              <a:rPr lang="es-CR" smtClean="0"/>
              <a:t>19/9/2022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05E59-7C22-4C29-9311-7B39DD5C480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335639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4FE98-188E-4D10-90F0-B1F8BBC080F8}" type="datetimeFigureOut">
              <a:rPr lang="es-CR" smtClean="0"/>
              <a:t>19/9/2022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05E59-7C22-4C29-9311-7B39DD5C480E}" type="slidenum">
              <a:rPr lang="es-CR" smtClean="0"/>
              <a:t>‹Nº›</a:t>
            </a:fld>
            <a:endParaRPr lang="es-CR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991507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4FE98-188E-4D10-90F0-B1F8BBC080F8}" type="datetimeFigureOut">
              <a:rPr lang="es-CR" smtClean="0"/>
              <a:t>19/9/2022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05E59-7C22-4C29-9311-7B39DD5C480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6080435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4FE98-188E-4D10-90F0-B1F8BBC080F8}" type="datetimeFigureOut">
              <a:rPr lang="es-CR" smtClean="0"/>
              <a:t>19/9/2022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05E59-7C22-4C29-9311-7B39DD5C480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6921665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4FE98-188E-4D10-90F0-B1F8BBC080F8}" type="datetimeFigureOut">
              <a:rPr lang="es-CR" smtClean="0"/>
              <a:t>19/9/2022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05E59-7C22-4C29-9311-7B39DD5C480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256914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4FE98-188E-4D10-90F0-B1F8BBC080F8}" type="datetimeFigureOut">
              <a:rPr lang="es-CR" smtClean="0"/>
              <a:t>19/9/2022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05E59-7C22-4C29-9311-7B39DD5C480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080102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4FE98-188E-4D10-90F0-B1F8BBC080F8}" type="datetimeFigureOut">
              <a:rPr lang="es-CR" smtClean="0"/>
              <a:t>19/9/2022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05E59-7C22-4C29-9311-7B39DD5C480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767836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4FE98-188E-4D10-90F0-B1F8BBC080F8}" type="datetimeFigureOut">
              <a:rPr lang="es-CR" smtClean="0"/>
              <a:t>19/9/2022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05E59-7C22-4C29-9311-7B39DD5C480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248892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4FE98-188E-4D10-90F0-B1F8BBC080F8}" type="datetimeFigureOut">
              <a:rPr lang="es-CR" smtClean="0"/>
              <a:t>19/9/2022</a:t>
            </a:fld>
            <a:endParaRPr lang="es-C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05E59-7C22-4C29-9311-7B39DD5C480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957821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4FE98-188E-4D10-90F0-B1F8BBC080F8}" type="datetimeFigureOut">
              <a:rPr lang="es-CR" smtClean="0"/>
              <a:t>19/9/2022</a:t>
            </a:fld>
            <a:endParaRPr lang="es-C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05E59-7C22-4C29-9311-7B39DD5C480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36631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4FE98-188E-4D10-90F0-B1F8BBC080F8}" type="datetimeFigureOut">
              <a:rPr lang="es-CR" smtClean="0"/>
              <a:t>19/9/2022</a:t>
            </a:fld>
            <a:endParaRPr lang="es-C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05E59-7C22-4C29-9311-7B39DD5C480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600293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4FE98-188E-4D10-90F0-B1F8BBC080F8}" type="datetimeFigureOut">
              <a:rPr lang="es-CR" smtClean="0"/>
              <a:t>19/9/2022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05E59-7C22-4C29-9311-7B39DD5C480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179155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4FE98-188E-4D10-90F0-B1F8BBC080F8}" type="datetimeFigureOut">
              <a:rPr lang="es-CR" smtClean="0"/>
              <a:t>19/9/2022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05E59-7C22-4C29-9311-7B39DD5C480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558604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5E4FE98-188E-4D10-90F0-B1F8BBC080F8}" type="datetimeFigureOut">
              <a:rPr lang="es-CR" smtClean="0"/>
              <a:t>19/9/2022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4805E59-7C22-4C29-9311-7B39DD5C480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928836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strobitacora.com/las-galaxias-sin-materia-oscura-y-su-importancia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F40C5E-8B35-956A-E63C-80383200DE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CR" dirty="0"/>
              <a:t>La galaxia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50B58C-E087-15D9-E28D-253B08627B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s-CR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¿Qué es una galaxia?</a:t>
            </a:r>
          </a:p>
        </p:txBody>
      </p:sp>
    </p:spTree>
    <p:extLst>
      <p:ext uri="{BB962C8B-B14F-4D97-AF65-F5344CB8AC3E}">
        <p14:creationId xmlns:p14="http://schemas.microsoft.com/office/powerpoint/2010/main" val="359616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62921F60-5D34-6BAE-5954-28632CA62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9897" y="1406094"/>
            <a:ext cx="5285403" cy="4617349"/>
          </a:xfr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838662D-9524-DA2F-3B35-AB7E5E537123}"/>
              </a:ext>
            </a:extLst>
          </p:cNvPr>
          <p:cNvSpPr txBox="1"/>
          <p:nvPr/>
        </p:nvSpPr>
        <p:spPr>
          <a:xfrm>
            <a:off x="8133762" y="3714769"/>
            <a:ext cx="1362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R" sz="1000" dirty="0">
                <a:solidFill>
                  <a:srgbClr val="FF0000"/>
                </a:solidFill>
                <a:highlight>
                  <a:srgbClr val="FFFF00"/>
                </a:highlight>
              </a:rPr>
              <a:t>Bulbo galáctico</a:t>
            </a:r>
            <a:endParaRPr lang="en-US" sz="10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970D444-63B9-31C0-5D5E-A2CF5ABC5DA3}"/>
              </a:ext>
            </a:extLst>
          </p:cNvPr>
          <p:cNvSpPr txBox="1"/>
          <p:nvPr/>
        </p:nvSpPr>
        <p:spPr>
          <a:xfrm>
            <a:off x="9122385" y="2746332"/>
            <a:ext cx="1362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R" sz="1000" dirty="0">
                <a:solidFill>
                  <a:srgbClr val="FF0000"/>
                </a:solidFill>
                <a:highlight>
                  <a:srgbClr val="FFFF00"/>
                </a:highlight>
              </a:rPr>
              <a:t>Brazo </a:t>
            </a:r>
            <a:r>
              <a:rPr lang="es-CR" sz="1000" dirty="0" err="1">
                <a:solidFill>
                  <a:srgbClr val="FF0000"/>
                </a:solidFill>
                <a:highlight>
                  <a:srgbClr val="FFFF00"/>
                </a:highlight>
              </a:rPr>
              <a:t>Espriral</a:t>
            </a:r>
            <a:endParaRPr lang="en-US" sz="10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7318601-CD45-9A90-AD4E-AC330839A52B}"/>
              </a:ext>
            </a:extLst>
          </p:cNvPr>
          <p:cNvSpPr txBox="1"/>
          <p:nvPr/>
        </p:nvSpPr>
        <p:spPr>
          <a:xfrm>
            <a:off x="10086907" y="2424735"/>
            <a:ext cx="1362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R" sz="1000" dirty="0">
                <a:solidFill>
                  <a:srgbClr val="FF0000"/>
                </a:solidFill>
                <a:highlight>
                  <a:srgbClr val="FFFF00"/>
                </a:highlight>
              </a:rPr>
              <a:t>Halo</a:t>
            </a:r>
            <a:endParaRPr lang="en-US" sz="10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4417FA2-1CE2-00B7-FFC2-2C5B70CD9B97}"/>
              </a:ext>
            </a:extLst>
          </p:cNvPr>
          <p:cNvSpPr txBox="1"/>
          <p:nvPr/>
        </p:nvSpPr>
        <p:spPr>
          <a:xfrm>
            <a:off x="7289596" y="1997964"/>
            <a:ext cx="1362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R" sz="1000" dirty="0">
                <a:solidFill>
                  <a:srgbClr val="FF0000"/>
                </a:solidFill>
                <a:highlight>
                  <a:srgbClr val="FFFF00"/>
                </a:highlight>
              </a:rPr>
              <a:t>Disco</a:t>
            </a:r>
            <a:endParaRPr lang="en-US" sz="10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9" name="Signo de multiplicación 8">
            <a:extLst>
              <a:ext uri="{FF2B5EF4-FFF2-40B4-BE49-F238E27FC236}">
                <a16:creationId xmlns:a16="http://schemas.microsoft.com/office/drawing/2014/main" id="{7993EAE2-1408-6E35-D8F9-4E5D6F916E26}"/>
              </a:ext>
            </a:extLst>
          </p:cNvPr>
          <p:cNvSpPr/>
          <p:nvPr/>
        </p:nvSpPr>
        <p:spPr>
          <a:xfrm>
            <a:off x="7889890" y="2282848"/>
            <a:ext cx="161488" cy="214956"/>
          </a:xfrm>
          <a:prstGeom prst="mathMultiply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igno de multiplicación 9">
            <a:extLst>
              <a:ext uri="{FF2B5EF4-FFF2-40B4-BE49-F238E27FC236}">
                <a16:creationId xmlns:a16="http://schemas.microsoft.com/office/drawing/2014/main" id="{EC84FCC4-DAA2-4D35-07E7-AB2BE74DE376}"/>
              </a:ext>
            </a:extLst>
          </p:cNvPr>
          <p:cNvSpPr/>
          <p:nvPr/>
        </p:nvSpPr>
        <p:spPr>
          <a:xfrm>
            <a:off x="10335316" y="2340111"/>
            <a:ext cx="229888" cy="246221"/>
          </a:xfrm>
          <a:prstGeom prst="mathMultiply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D4ACFD4-6BA6-A49B-ABF5-C69B109E3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599" y="3484263"/>
            <a:ext cx="152201" cy="1701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489196A-A9D8-4DB7-83D4-E68D203F0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2679" y="2425147"/>
            <a:ext cx="161488" cy="180487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EAD67C2A-F1E3-2453-D746-ABD563938BC5}"/>
              </a:ext>
            </a:extLst>
          </p:cNvPr>
          <p:cNvSpPr/>
          <p:nvPr/>
        </p:nvSpPr>
        <p:spPr>
          <a:xfrm>
            <a:off x="4776872" y="-38997"/>
            <a:ext cx="30796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Partes</a:t>
            </a:r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2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de una Galaxia</a:t>
            </a:r>
          </a:p>
        </p:txBody>
      </p:sp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BE9B058D-91B0-1CEA-CF68-049FFA9EEF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2430286"/>
              </p:ext>
            </p:extLst>
          </p:nvPr>
        </p:nvGraphicFramePr>
        <p:xfrm>
          <a:off x="277081" y="477078"/>
          <a:ext cx="5285404" cy="36625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11181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232F655F-DADB-5ACA-1941-FC9BB1C29F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5311401"/>
              </p:ext>
            </p:extLst>
          </p:nvPr>
        </p:nvGraphicFramePr>
        <p:xfrm>
          <a:off x="1828800" y="1981862"/>
          <a:ext cx="8534400" cy="3614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459FC702-1852-5C81-79E3-3C76FBA65CF5}"/>
              </a:ext>
            </a:extLst>
          </p:cNvPr>
          <p:cNvSpPr txBox="1"/>
          <p:nvPr/>
        </p:nvSpPr>
        <p:spPr>
          <a:xfrm>
            <a:off x="3466769" y="381663"/>
            <a:ext cx="508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R" dirty="0"/>
              <a:t>Tipos De Galaxias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06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922462-0660-8554-A80F-26A90981C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5245" y="1250343"/>
            <a:ext cx="8534400" cy="3615267"/>
          </a:xfrm>
        </p:spPr>
        <p:txBody>
          <a:bodyPr/>
          <a:lstStyle/>
          <a:p>
            <a:r>
              <a:rPr lang="es-ES" dirty="0"/>
              <a:t>Las galaxias se consideran los ladrillos fundamentales a partir de los que se estructura el universo, al igual que las células son consideradas como las piezas básicas de las que se compone un organismo vivo, aunque, a su vez, también puedan descomponerse en otros elementos que las formen.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3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038D49-4A2C-FE7F-F6F0-E6128F1A5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9412" y="1621366"/>
            <a:ext cx="8534400" cy="3615267"/>
          </a:xfrm>
        </p:spPr>
        <p:txBody>
          <a:bodyPr/>
          <a:lstStyle/>
          <a:p>
            <a:r>
              <a:rPr lang="es-MX" dirty="0">
                <a:solidFill>
                  <a:schemeClr val="bg1"/>
                </a:solidFill>
              </a:rPr>
              <a:t>Una galaxia es una estructura astronómica que agrupa conjuntos de estrellas (en sus respectivos sistemas solares) y materia interestelar como gases, campos de asteroides, etc., en un mismo sistema astronómico más o menos definido. Es decir, que la galaxia es un conjunto de estrellas y sistemas planetarios que orbitan en torno a un centro o eje definido.</a:t>
            </a:r>
          </a:p>
          <a:p>
            <a:endParaRPr lang="es-MX" dirty="0"/>
          </a:p>
        </p:txBody>
      </p:sp>
      <p:sp>
        <p:nvSpPr>
          <p:cNvPr id="2" name="Flecha: a la derecha 1">
            <a:hlinkClick r:id="rId2"/>
            <a:extLst>
              <a:ext uri="{FF2B5EF4-FFF2-40B4-BE49-F238E27FC236}">
                <a16:creationId xmlns:a16="http://schemas.microsoft.com/office/drawing/2014/main" id="{3BFA34E3-1D39-12B2-34CF-9268993DAD45}"/>
              </a:ext>
            </a:extLst>
          </p:cNvPr>
          <p:cNvSpPr/>
          <p:nvPr/>
        </p:nvSpPr>
        <p:spPr>
          <a:xfrm>
            <a:off x="8658970" y="556591"/>
            <a:ext cx="1129086" cy="4850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45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668441-90FD-14D4-4959-B633680B8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927600"/>
            <a:ext cx="8534400" cy="1066799"/>
          </a:xfrm>
        </p:spPr>
        <p:txBody>
          <a:bodyPr>
            <a:normAutofit fontScale="90000"/>
          </a:bodyPr>
          <a:lstStyle/>
          <a:p>
            <a:r>
              <a:rPr lang="es-MX" sz="2200" cap="none" dirty="0">
                <a:solidFill>
                  <a:schemeClr val="bg1"/>
                </a:solidFill>
              </a:rPr>
              <a:t>Nuestro sistema planetario forma parte de una galaxia que llamamos “vía láctea”. está ubicado en una de sus regiones exteriores y alejadas del centro.</a:t>
            </a:r>
            <a:br>
              <a:rPr lang="es-MX" dirty="0"/>
            </a:br>
            <a:br>
              <a:rPr lang="es-MX" dirty="0"/>
            </a:br>
            <a:endParaRPr lang="es-CR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2BB03C23-E991-A396-B590-E3E857880A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6675" y="685800"/>
            <a:ext cx="7229476" cy="361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4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a 9">
            <a:extLst>
              <a:ext uri="{FF2B5EF4-FFF2-40B4-BE49-F238E27FC236}">
                <a16:creationId xmlns:a16="http://schemas.microsoft.com/office/drawing/2014/main" id="{664FA218-A2BF-19AC-5EC7-0312F236A6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046554"/>
              </p:ext>
            </p:extLst>
          </p:nvPr>
        </p:nvGraphicFramePr>
        <p:xfrm>
          <a:off x="684213" y="685800"/>
          <a:ext cx="85344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00">
                  <a:extLst>
                    <a:ext uri="{9D8B030D-6E8A-4147-A177-3AD203B41FA5}">
                      <a16:colId xmlns:a16="http://schemas.microsoft.com/office/drawing/2014/main" val="47716038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2014515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s-CR" dirty="0"/>
                        <a:t>Tipos de Galaxias</a:t>
                      </a:r>
                    </a:p>
                    <a:p>
                      <a:endParaRPr lang="es-C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39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R" dirty="0"/>
                        <a:t>Galaxias espirales barradas.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400"/>
                        <a:t>Aquellas que presentan una barra o banda central de estrellas en el núcleo.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543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R" dirty="0"/>
                        <a:t>Galaxias espirales intermedias.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400" dirty="0"/>
                        <a:t>Aquellas que están entre las galaxias barradas y las carentes de “barra” en el centro.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896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R" dirty="0"/>
                        <a:t>Galaxias elípticas.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400" dirty="0"/>
                        <a:t>Aquellas que poseen forma de elipse, y que suelen nombrarse del E0 al E7, indicando con el número qué tan ovalada es su forma (E0 una esfera y E7 un disco).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39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R" dirty="0"/>
                        <a:t>Galaxias lenticulares. 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Se trata de un grupo de transición entre las galaxias espirales y las elípticas.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4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R" dirty="0"/>
                        <a:t>Galaxias irregulares.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Por último están las galaxias cuya forma no encaja en ninguna de las categorías previas.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3273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208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38085886-0BED-3693-FE05-D299195AE3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Front"/>
            <a:lightRig rig="balanced" dir="t">
              <a:rot lat="0" lon="0" rev="8700000"/>
            </a:lightRig>
          </a:scene3d>
          <a:sp3d>
            <a:bevelT w="190500" h="38100" prst="riblet"/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533E3A4-1C0E-3E7B-31F4-657DCEB29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278" y="4927599"/>
            <a:ext cx="8534400" cy="1507067"/>
          </a:xfrm>
        </p:spPr>
        <p:txBody>
          <a:bodyPr/>
          <a:lstStyle/>
          <a:p>
            <a:r>
              <a:rPr lang="es-CR" b="1" i="0" dirty="0">
                <a:solidFill>
                  <a:srgbClr val="000000"/>
                </a:solidFill>
                <a:effectLst/>
                <a:latin typeface="Montserrat" panose="02000505000000020004" pitchFamily="2" charset="0"/>
              </a:rPr>
              <a:t>Ejemplos de galaxias</a:t>
            </a:r>
            <a:br>
              <a:rPr lang="es-CR" b="1" i="0" dirty="0">
                <a:solidFill>
                  <a:srgbClr val="000000"/>
                </a:solidFill>
                <a:effectLst/>
                <a:latin typeface="Montserrat" panose="02000505000000020004" pitchFamily="2" charset="0"/>
              </a:rPr>
            </a:b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46627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AD17787-E3DE-3365-DED1-01B4B9F8D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MX" sz="1600" b="1" dirty="0">
                <a:solidFill>
                  <a:schemeClr val="bg1"/>
                </a:solidFill>
              </a:rPr>
              <a:t>La Vía Láctea. </a:t>
            </a:r>
            <a:r>
              <a:rPr lang="es-MX" sz="1400" dirty="0">
                <a:solidFill>
                  <a:schemeClr val="bg1"/>
                </a:solidFill>
              </a:rPr>
              <a:t>Nuestra galaxia espiral presenta un diámetro de unos 100.000 años luz y contiene alrededor de unas 200.000 a 400.000 millones de estrellas distintas, de las cuales el Sol es apenas una de las más pequeñas, ubicada a una distancia de 25.756 años luz del centro galáctico.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sz="1600" b="1" dirty="0">
                <a:solidFill>
                  <a:schemeClr val="bg1"/>
                </a:solidFill>
              </a:rPr>
              <a:t>La Galaxia de Andrómeda</a:t>
            </a:r>
            <a:r>
              <a:rPr lang="es-MX" sz="1400" dirty="0">
                <a:solidFill>
                  <a:schemeClr val="bg1"/>
                </a:solidFill>
              </a:rPr>
              <a:t>. También conocida como M31 o NGC 224, esta es nuestra galaxia vecina, con la que la Vía Láctea colisionará y se fusionará dentro de cinco mil millones de años aproximadamente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sz="1600" b="1" dirty="0">
                <a:solidFill>
                  <a:schemeClr val="bg1"/>
                </a:solidFill>
              </a:rPr>
              <a:t>La Galaxia del Triángulo. </a:t>
            </a:r>
            <a:r>
              <a:rPr lang="es-MX" sz="1400" dirty="0">
                <a:solidFill>
                  <a:schemeClr val="bg1"/>
                </a:solidFill>
              </a:rPr>
              <a:t>También conocida como M33 o NGC 598, se ubica en la constelación del triángulo (</a:t>
            </a:r>
            <a:r>
              <a:rPr lang="es-MX" sz="1400" dirty="0" err="1">
                <a:solidFill>
                  <a:schemeClr val="bg1"/>
                </a:solidFill>
              </a:rPr>
              <a:t>triangulum</a:t>
            </a:r>
            <a:r>
              <a:rPr lang="es-MX" sz="1400" dirty="0">
                <a:solidFill>
                  <a:schemeClr val="bg1"/>
                </a:solidFill>
              </a:rPr>
              <a:t>) a unos 2,8 millones de años luz de la Tierra.</a:t>
            </a:r>
          </a:p>
          <a:p>
            <a:endParaRPr lang="es-MX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08B3E25-A6DF-EBCA-6A18-5F3F852DBAE7}"/>
              </a:ext>
            </a:extLst>
          </p:cNvPr>
          <p:cNvSpPr txBox="1"/>
          <p:nvPr/>
        </p:nvSpPr>
        <p:spPr>
          <a:xfrm>
            <a:off x="2810933" y="355600"/>
            <a:ext cx="4817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/>
              <a:t>Algunas de las galaxias más conocidas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34387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6D56D67B-CB45-6D9D-5612-CBDCA1E6D6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2216" y="840325"/>
            <a:ext cx="2162175" cy="1742007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oftRound"/>
          </a:sp3d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300BE55-2704-EC34-E61B-11B10E889A84}"/>
              </a:ext>
            </a:extLst>
          </p:cNvPr>
          <p:cNvSpPr txBox="1"/>
          <p:nvPr/>
        </p:nvSpPr>
        <p:spPr>
          <a:xfrm>
            <a:off x="649816" y="139238"/>
            <a:ext cx="2828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dirty="0"/>
              <a:t>Galaxias espirales barradas.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A8DBB26-01C3-0A1A-9237-187C64163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560" y="955143"/>
            <a:ext cx="2219325" cy="160972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oftRound"/>
          </a:sp3d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FF68008-1E47-17A2-0601-B577096CDB7B}"/>
              </a:ext>
            </a:extLst>
          </p:cNvPr>
          <p:cNvSpPr txBox="1"/>
          <p:nvPr/>
        </p:nvSpPr>
        <p:spPr>
          <a:xfrm>
            <a:off x="4734453" y="262872"/>
            <a:ext cx="2219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dirty="0"/>
              <a:t>Galaxias espirales intermedias.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EBF6949-EE4D-85DF-184C-6C3BA05FF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504" y="934773"/>
            <a:ext cx="2143125" cy="160972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oftRound"/>
          </a:sp3d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D71B53F9-596E-6FA8-64E0-5E40C2B0ED11}"/>
              </a:ext>
            </a:extLst>
          </p:cNvPr>
          <p:cNvSpPr txBox="1"/>
          <p:nvPr/>
        </p:nvSpPr>
        <p:spPr>
          <a:xfrm>
            <a:off x="8091751" y="262872"/>
            <a:ext cx="221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/>
              <a:t>Galaxias elípticas.</a:t>
            </a:r>
            <a:endParaRPr lang="es-CR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0F689EF-275F-803F-E206-9E3E2AEF7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216" y="3667125"/>
            <a:ext cx="2162175" cy="211455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oftRound"/>
          </a:sp3d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0D7801F-179D-4613-EFA6-87CBC4FE4F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4030" y="3767667"/>
            <a:ext cx="2258955" cy="201400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oftRound"/>
          </a:sp3d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97C9EFD-4E0B-CC63-9439-1877AC9320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5504" y="3767667"/>
            <a:ext cx="2219325" cy="201400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oftRound"/>
          </a:sp3d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28CB61DA-6275-2191-C442-BD9DCB1B8942}"/>
              </a:ext>
            </a:extLst>
          </p:cNvPr>
          <p:cNvSpPr txBox="1"/>
          <p:nvPr/>
        </p:nvSpPr>
        <p:spPr>
          <a:xfrm>
            <a:off x="757764" y="3020794"/>
            <a:ext cx="2162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dirty="0"/>
              <a:t>Galaxias lenticulares. 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DFF78FF-87B8-D4C6-2181-A379D8BCBC43}"/>
              </a:ext>
            </a:extLst>
          </p:cNvPr>
          <p:cNvSpPr txBox="1"/>
          <p:nvPr/>
        </p:nvSpPr>
        <p:spPr>
          <a:xfrm>
            <a:off x="4694030" y="3020794"/>
            <a:ext cx="2219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dirty="0"/>
              <a:t>Galaxias irregulares.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12A0D41-0305-77BB-FF90-50AFDE289809}"/>
              </a:ext>
            </a:extLst>
          </p:cNvPr>
          <p:cNvSpPr txBox="1"/>
          <p:nvPr/>
        </p:nvSpPr>
        <p:spPr>
          <a:xfrm>
            <a:off x="8024018" y="3121336"/>
            <a:ext cx="2146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dirty="0"/>
              <a:t>Galaxia de Andrómeda</a:t>
            </a:r>
          </a:p>
        </p:txBody>
      </p:sp>
    </p:spTree>
    <p:extLst>
      <p:ext uri="{BB962C8B-B14F-4D97-AF65-F5344CB8AC3E}">
        <p14:creationId xmlns:p14="http://schemas.microsoft.com/office/powerpoint/2010/main" val="370386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6195D4A2-1F34-AB24-2B3C-34CC5B9A0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347260"/>
            <a:ext cx="7074851" cy="4046815"/>
          </a:xfrm>
          <a:prstGeom prst="rect">
            <a:avLst/>
          </a:prstGeom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5035DE9-CBCD-1775-C1BB-A0F58C4D225F}"/>
              </a:ext>
            </a:extLst>
          </p:cNvPr>
          <p:cNvSpPr txBox="1"/>
          <p:nvPr/>
        </p:nvSpPr>
        <p:spPr>
          <a:xfrm>
            <a:off x="2163233" y="4846304"/>
            <a:ext cx="61044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Las galaxias se consideran los ladrillos fundamentales a partir de los que se estructura el universo, al igual que las células son consideradas como las piezas básicas de las que se compone un organismo vivo, aunque, a su vez, también puedan descomponerse en otros elementos que las formen. </a:t>
            </a:r>
            <a:endParaRPr lang="es-C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86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62921F60-5D34-6BAE-5954-28632CA62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9897" y="1260641"/>
            <a:ext cx="5285403" cy="4617349"/>
          </a:xfr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838662D-9524-DA2F-3B35-AB7E5E537123}"/>
              </a:ext>
            </a:extLst>
          </p:cNvPr>
          <p:cNvSpPr txBox="1"/>
          <p:nvPr/>
        </p:nvSpPr>
        <p:spPr>
          <a:xfrm>
            <a:off x="8133762" y="3714769"/>
            <a:ext cx="1362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R" sz="1000" dirty="0">
                <a:solidFill>
                  <a:srgbClr val="FF0000"/>
                </a:solidFill>
                <a:highlight>
                  <a:srgbClr val="FFFF00"/>
                </a:highlight>
              </a:rPr>
              <a:t>Bulbo galáctico</a:t>
            </a:r>
            <a:endParaRPr lang="en-US" sz="10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970D444-63B9-31C0-5D5E-A2CF5ABC5DA3}"/>
              </a:ext>
            </a:extLst>
          </p:cNvPr>
          <p:cNvSpPr txBox="1"/>
          <p:nvPr/>
        </p:nvSpPr>
        <p:spPr>
          <a:xfrm>
            <a:off x="9122385" y="2746332"/>
            <a:ext cx="1362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R" sz="1000" dirty="0">
                <a:solidFill>
                  <a:srgbClr val="FF0000"/>
                </a:solidFill>
                <a:highlight>
                  <a:srgbClr val="FFFF00"/>
                </a:highlight>
              </a:rPr>
              <a:t>Brazo </a:t>
            </a:r>
            <a:r>
              <a:rPr lang="es-CR" sz="1000" dirty="0" err="1">
                <a:solidFill>
                  <a:srgbClr val="FF0000"/>
                </a:solidFill>
                <a:highlight>
                  <a:srgbClr val="FFFF00"/>
                </a:highlight>
              </a:rPr>
              <a:t>Espriral</a:t>
            </a:r>
            <a:endParaRPr lang="en-US" sz="10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7318601-CD45-9A90-AD4E-AC330839A52B}"/>
              </a:ext>
            </a:extLst>
          </p:cNvPr>
          <p:cNvSpPr txBox="1"/>
          <p:nvPr/>
        </p:nvSpPr>
        <p:spPr>
          <a:xfrm>
            <a:off x="10086907" y="2424735"/>
            <a:ext cx="1362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R" sz="1000" dirty="0">
                <a:solidFill>
                  <a:srgbClr val="FF0000"/>
                </a:solidFill>
                <a:highlight>
                  <a:srgbClr val="FFFF00"/>
                </a:highlight>
              </a:rPr>
              <a:t>Halo</a:t>
            </a:r>
            <a:endParaRPr lang="en-US" sz="10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4417FA2-1CE2-00B7-FFC2-2C5B70CD9B97}"/>
              </a:ext>
            </a:extLst>
          </p:cNvPr>
          <p:cNvSpPr txBox="1"/>
          <p:nvPr/>
        </p:nvSpPr>
        <p:spPr>
          <a:xfrm>
            <a:off x="7289596" y="1997964"/>
            <a:ext cx="1362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R" sz="1000" dirty="0">
                <a:solidFill>
                  <a:srgbClr val="FF0000"/>
                </a:solidFill>
                <a:highlight>
                  <a:srgbClr val="FFFF00"/>
                </a:highlight>
              </a:rPr>
              <a:t>Disco</a:t>
            </a:r>
            <a:endParaRPr lang="en-US" sz="10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9" name="Signo de multiplicación 8">
            <a:extLst>
              <a:ext uri="{FF2B5EF4-FFF2-40B4-BE49-F238E27FC236}">
                <a16:creationId xmlns:a16="http://schemas.microsoft.com/office/drawing/2014/main" id="{7993EAE2-1408-6E35-D8F9-4E5D6F916E26}"/>
              </a:ext>
            </a:extLst>
          </p:cNvPr>
          <p:cNvSpPr/>
          <p:nvPr/>
        </p:nvSpPr>
        <p:spPr>
          <a:xfrm>
            <a:off x="7889890" y="2282848"/>
            <a:ext cx="161488" cy="214956"/>
          </a:xfrm>
          <a:prstGeom prst="mathMultiply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igno de multiplicación 9">
            <a:extLst>
              <a:ext uri="{FF2B5EF4-FFF2-40B4-BE49-F238E27FC236}">
                <a16:creationId xmlns:a16="http://schemas.microsoft.com/office/drawing/2014/main" id="{EC84FCC4-DAA2-4D35-07E7-AB2BE74DE376}"/>
              </a:ext>
            </a:extLst>
          </p:cNvPr>
          <p:cNvSpPr/>
          <p:nvPr/>
        </p:nvSpPr>
        <p:spPr>
          <a:xfrm>
            <a:off x="10335316" y="2340111"/>
            <a:ext cx="229888" cy="246221"/>
          </a:xfrm>
          <a:prstGeom prst="mathMultiply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D4ACFD4-6BA6-A49B-ABF5-C69B109E3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599" y="3484263"/>
            <a:ext cx="152201" cy="1701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489196A-A9D8-4DB7-83D4-E68D203F0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2679" y="2425147"/>
            <a:ext cx="161488" cy="180487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EAD67C2A-F1E3-2453-D746-ABD563938BC5}"/>
              </a:ext>
            </a:extLst>
          </p:cNvPr>
          <p:cNvSpPr/>
          <p:nvPr/>
        </p:nvSpPr>
        <p:spPr>
          <a:xfrm>
            <a:off x="4776872" y="-38997"/>
            <a:ext cx="30796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Partes</a:t>
            </a:r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2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de una Galaxia</a:t>
            </a:r>
          </a:p>
        </p:txBody>
      </p:sp>
      <p:graphicFrame>
        <p:nvGraphicFramePr>
          <p:cNvPr id="15" name="Tabla 15">
            <a:extLst>
              <a:ext uri="{FF2B5EF4-FFF2-40B4-BE49-F238E27FC236}">
                <a16:creationId xmlns:a16="http://schemas.microsoft.com/office/drawing/2014/main" id="{6C918A21-A5D8-E204-542F-1AC19DA81A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403024"/>
              </p:ext>
            </p:extLst>
          </p:nvPr>
        </p:nvGraphicFramePr>
        <p:xfrm>
          <a:off x="247584" y="625758"/>
          <a:ext cx="4405083" cy="57170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2815">
                  <a:extLst>
                    <a:ext uri="{9D8B030D-6E8A-4147-A177-3AD203B41FA5}">
                      <a16:colId xmlns:a16="http://schemas.microsoft.com/office/drawing/2014/main" val="4199662908"/>
                    </a:ext>
                  </a:extLst>
                </a:gridCol>
                <a:gridCol w="1482815">
                  <a:extLst>
                    <a:ext uri="{9D8B030D-6E8A-4147-A177-3AD203B41FA5}">
                      <a16:colId xmlns:a16="http://schemas.microsoft.com/office/drawing/2014/main" val="2316156506"/>
                    </a:ext>
                  </a:extLst>
                </a:gridCol>
                <a:gridCol w="1439453">
                  <a:extLst>
                    <a:ext uri="{9D8B030D-6E8A-4147-A177-3AD203B41FA5}">
                      <a16:colId xmlns:a16="http://schemas.microsoft.com/office/drawing/2014/main" val="393024013"/>
                    </a:ext>
                  </a:extLst>
                </a:gridCol>
              </a:tblGrid>
              <a:tr h="555703">
                <a:tc>
                  <a:txBody>
                    <a:bodyPr/>
                    <a:lstStyle/>
                    <a:p>
                      <a:r>
                        <a:rPr lang="es-CR" dirty="0"/>
                        <a:t>Galaxias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R" dirty="0"/>
                        <a:t>caracteristicas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R" dirty="0"/>
                        <a:t>Anos luz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866904"/>
                  </a:ext>
                </a:extLst>
              </a:tr>
              <a:tr h="1000001">
                <a:tc>
                  <a:txBody>
                    <a:bodyPr/>
                    <a:lstStyle/>
                    <a:p>
                      <a:r>
                        <a:rPr lang="es-CR" dirty="0"/>
                        <a:t>Galaxias Elíptica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R" dirty="0"/>
                        <a:t>Son con forma de eclipse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R" dirty="0"/>
                        <a:t>3300 anos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369287"/>
                  </a:ext>
                </a:extLst>
              </a:tr>
              <a:tr h="1923079">
                <a:tc>
                  <a:txBody>
                    <a:bodyPr/>
                    <a:lstStyle/>
                    <a:p>
                      <a:r>
                        <a:rPr lang="es-CR" dirty="0"/>
                        <a:t>Galaxias Irregulares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R" dirty="0"/>
                        <a:t>No tienen forma, suelen ser pequeñas y brillantes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R" dirty="0"/>
                        <a:t>210.000 anos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143024"/>
                  </a:ext>
                </a:extLst>
              </a:tr>
              <a:tr h="2153849">
                <a:tc>
                  <a:txBody>
                    <a:bodyPr/>
                    <a:lstStyle/>
                    <a:p>
                      <a:r>
                        <a:rPr lang="es-CR" dirty="0"/>
                        <a:t>Galaxias Espirales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R" dirty="0"/>
                        <a:t>Son discos compuestos por estrellas y materia interestelar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R" dirty="0"/>
                        <a:t>12.400000 anos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098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056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ector">
  <a:themeElements>
    <a:clrScheme name="Secto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o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o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7D1B8E5D4263418883F241FF2C1A4A" ma:contentTypeVersion="11" ma:contentTypeDescription="Create a new document." ma:contentTypeScope="" ma:versionID="0a2c5f154060af56358b9c0c019c43b1">
  <xsd:schema xmlns:xsd="http://www.w3.org/2001/XMLSchema" xmlns:xs="http://www.w3.org/2001/XMLSchema" xmlns:p="http://schemas.microsoft.com/office/2006/metadata/properties" xmlns:ns3="5b06739a-20cd-42f3-8868-fe4f74dd1076" xmlns:ns4="116881d0-394e-4c34-8f96-995ddff55db7" targetNamespace="http://schemas.microsoft.com/office/2006/metadata/properties" ma:root="true" ma:fieldsID="6a144331d1059108a3484fb82d0222dc" ns3:_="" ns4:_="">
    <xsd:import namespace="5b06739a-20cd-42f3-8868-fe4f74dd1076"/>
    <xsd:import namespace="116881d0-394e-4c34-8f96-995ddff55db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06739a-20cd-42f3-8868-fe4f74dd10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6881d0-394e-4c34-8f96-995ddff55db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9BB1390-37AA-465C-814F-A41DE9A4B45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3893F5F-5A45-474B-9B56-584742F22E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b06739a-20cd-42f3-8868-fe4f74dd1076"/>
    <ds:schemaRef ds:uri="116881d0-394e-4c34-8f96-995ddff55d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FA1B308-7AAE-4CE4-B5E7-C20943CF925B}">
  <ds:schemaRefs>
    <ds:schemaRef ds:uri="http://www.w3.org/XML/1998/namespace"/>
    <ds:schemaRef ds:uri="http://schemas.microsoft.com/office/2006/metadata/properties"/>
    <ds:schemaRef ds:uri="116881d0-394e-4c34-8f96-995ddff55db7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5b06739a-20cd-42f3-8868-fe4f74dd1076"/>
    <ds:schemaRef ds:uri="http://schemas.microsoft.com/office/2006/documentManagement/typ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TM02900771[[fn=Segmento]]</Template>
  <TotalTime>260</TotalTime>
  <Words>556</Words>
  <Application>Microsoft Office PowerPoint</Application>
  <PresentationFormat>Panorámica</PresentationFormat>
  <Paragraphs>57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Century Gothic</vt:lpstr>
      <vt:lpstr>Montserrat</vt:lpstr>
      <vt:lpstr>Wingdings</vt:lpstr>
      <vt:lpstr>Wingdings 3</vt:lpstr>
      <vt:lpstr>Sector</vt:lpstr>
      <vt:lpstr>La galaxia</vt:lpstr>
      <vt:lpstr>Presentación de PowerPoint</vt:lpstr>
      <vt:lpstr>Nuestro sistema planetario forma parte de una galaxia que llamamos “vía láctea”. está ubicado en una de sus regiones exteriores y alejadas del centro.  </vt:lpstr>
      <vt:lpstr>Presentación de PowerPoint</vt:lpstr>
      <vt:lpstr>Ejemplos de galaxias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galaxia</dc:title>
  <dc:creator>daniela</dc:creator>
  <cp:lastModifiedBy>Daniela Gomez Gutierrez</cp:lastModifiedBy>
  <cp:revision>17</cp:revision>
  <dcterms:created xsi:type="dcterms:W3CDTF">2022-09-05T03:11:37Z</dcterms:created>
  <dcterms:modified xsi:type="dcterms:W3CDTF">2022-09-20T04:18:57Z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0x010100837D1B8E5D4263418883F241FF2C1A4A</vt:lpwstr>
  </property>
</Properties>
</file>